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82" r:id="rId3"/>
    <p:sldId id="257" r:id="rId4"/>
    <p:sldId id="277" r:id="rId5"/>
    <p:sldId id="265" r:id="rId6"/>
    <p:sldId id="261" r:id="rId7"/>
    <p:sldId id="284" r:id="rId8"/>
    <p:sldId id="278" r:id="rId9"/>
    <p:sldId id="280" r:id="rId10"/>
    <p:sldId id="264" r:id="rId11"/>
    <p:sldId id="269" r:id="rId12"/>
    <p:sldId id="268" r:id="rId13"/>
    <p:sldId id="281" r:id="rId14"/>
    <p:sldId id="283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E6C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92066" autoAdjust="0"/>
  </p:normalViewPr>
  <p:slideViewPr>
    <p:cSldViewPr snapToGrid="0" snapToObjects="1">
      <p:cViewPr varScale="1">
        <p:scale>
          <a:sx n="96" d="100"/>
          <a:sy n="96" d="100"/>
        </p:scale>
        <p:origin x="-324" y="-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-96"/>
    </p:cViewPr>
  </p:sorterViewPr>
  <p:notesViewPr>
    <p:cSldViewPr snapToGrid="0" snapToObjects="1">
      <p:cViewPr varScale="1">
        <p:scale>
          <a:sx n="54" d="100"/>
          <a:sy n="54" d="100"/>
        </p:scale>
        <p:origin x="282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A41B36-8FC5-48D2-AAAA-BA71E84905DA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C1F2B6-30C5-4958-A28E-DC446BD2A9D1}">
      <dgm:prSet phldrT="[Text]"/>
      <dgm:spPr/>
      <dgm:t>
        <a:bodyPr/>
        <a:lstStyle/>
        <a:p>
          <a:r>
            <a:rPr lang="en-US" dirty="0"/>
            <a:t>Improve</a:t>
          </a:r>
        </a:p>
        <a:p>
          <a:r>
            <a:rPr lang="en-US" dirty="0"/>
            <a:t>Safety </a:t>
          </a:r>
        </a:p>
      </dgm:t>
    </dgm:pt>
    <dgm:pt modelId="{25E730C1-297D-497A-B851-007526F60A99}" type="parTrans" cxnId="{5107A25C-8F7F-4991-8D63-5F7F7A65930C}">
      <dgm:prSet/>
      <dgm:spPr/>
      <dgm:t>
        <a:bodyPr/>
        <a:lstStyle/>
        <a:p>
          <a:endParaRPr lang="en-US"/>
        </a:p>
      </dgm:t>
    </dgm:pt>
    <dgm:pt modelId="{CBFB861C-E1BD-48E5-BF54-96E60FC0B6C4}" type="sibTrans" cxnId="{5107A25C-8F7F-4991-8D63-5F7F7A65930C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C269B82-0561-4223-9847-4C229C92902C}">
      <dgm:prSet phldrT="[Text]"/>
      <dgm:spPr/>
      <dgm:t>
        <a:bodyPr/>
        <a:lstStyle/>
        <a:p>
          <a:r>
            <a:rPr lang="en-US" dirty="0"/>
            <a:t>Protect Assets </a:t>
          </a:r>
        </a:p>
      </dgm:t>
    </dgm:pt>
    <dgm:pt modelId="{51EFEF38-8CA9-4785-9F41-908FE7B70374}" type="parTrans" cxnId="{78190631-2095-4F88-89E2-56229D46A6E4}">
      <dgm:prSet/>
      <dgm:spPr/>
      <dgm:t>
        <a:bodyPr/>
        <a:lstStyle/>
        <a:p>
          <a:endParaRPr lang="en-US"/>
        </a:p>
      </dgm:t>
    </dgm:pt>
    <dgm:pt modelId="{0019625D-2108-4FC1-90A5-232A3402E7CC}" type="sibTrans" cxnId="{78190631-2095-4F88-89E2-56229D46A6E4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45E9579-543E-4683-B284-646EE2453786}">
      <dgm:prSet phldrT="[Text]"/>
      <dgm:spPr/>
      <dgm:t>
        <a:bodyPr/>
        <a:lstStyle/>
        <a:p>
          <a:r>
            <a:rPr lang="en-US" dirty="0"/>
            <a:t>Reduce</a:t>
          </a:r>
        </a:p>
        <a:p>
          <a:r>
            <a:rPr lang="en-US" dirty="0"/>
            <a:t>Risk</a:t>
          </a:r>
        </a:p>
      </dgm:t>
    </dgm:pt>
    <dgm:pt modelId="{DFC18A7A-2F1D-4579-90C6-591DC015BE13}" type="parTrans" cxnId="{336F62B3-0AB5-4C3D-87D5-81D0F200ED76}">
      <dgm:prSet/>
      <dgm:spPr/>
      <dgm:t>
        <a:bodyPr/>
        <a:lstStyle/>
        <a:p>
          <a:endParaRPr lang="en-US"/>
        </a:p>
      </dgm:t>
    </dgm:pt>
    <dgm:pt modelId="{55C567A7-CA91-4F26-9AF2-CAA933B55812}" type="sibTrans" cxnId="{336F62B3-0AB5-4C3D-87D5-81D0F200ED76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3C7207C-55DA-4C26-9344-0467D636A7CB}" type="pres">
      <dgm:prSet presAssocID="{EAA41B36-8FC5-48D2-AAAA-BA71E84905DA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71E5524B-DF07-4EE9-BF2E-129BCD4DE19E}" type="pres">
      <dgm:prSet presAssocID="{19C1F2B6-30C5-4958-A28E-DC446BD2A9D1}" presName="text1" presStyleCnt="0"/>
      <dgm:spPr/>
    </dgm:pt>
    <dgm:pt modelId="{02E10557-99D3-4998-B46A-FE4EF97EDF81}" type="pres">
      <dgm:prSet presAssocID="{19C1F2B6-30C5-4958-A28E-DC446BD2A9D1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C008FC-6A14-4F3A-AFF8-F1C90C0AED54}" type="pres">
      <dgm:prSet presAssocID="{19C1F2B6-30C5-4958-A28E-DC446BD2A9D1}" presName="textaccent1" presStyleCnt="0"/>
      <dgm:spPr/>
    </dgm:pt>
    <dgm:pt modelId="{156EFFD2-3C0E-407D-8DB6-198392D7AB4D}" type="pres">
      <dgm:prSet presAssocID="{19C1F2B6-30C5-4958-A28E-DC446BD2A9D1}" presName="accentRepeatNode" presStyleLbl="solidAlignAcc1" presStyleIdx="0" presStyleCnt="6"/>
      <dgm:spPr/>
    </dgm:pt>
    <dgm:pt modelId="{5D811A3D-D4B2-4DC2-AC00-179F2BA431A0}" type="pres">
      <dgm:prSet presAssocID="{CBFB861C-E1BD-48E5-BF54-96E60FC0B6C4}" presName="image1" presStyleCnt="0"/>
      <dgm:spPr/>
    </dgm:pt>
    <dgm:pt modelId="{490D8424-8DE6-45BF-9E0A-C92F2C7DB858}" type="pres">
      <dgm:prSet presAssocID="{CBFB861C-E1BD-48E5-BF54-96E60FC0B6C4}" presName="imageRepeatNode" presStyleLbl="alignAcc1" presStyleIdx="0" presStyleCnt="3" custLinFactNeighborY="-1844"/>
      <dgm:spPr/>
      <dgm:t>
        <a:bodyPr/>
        <a:lstStyle/>
        <a:p>
          <a:endParaRPr lang="en-US"/>
        </a:p>
      </dgm:t>
    </dgm:pt>
    <dgm:pt modelId="{F184E9FF-DE34-4319-B9BB-B3CAE5816210}" type="pres">
      <dgm:prSet presAssocID="{CBFB861C-E1BD-48E5-BF54-96E60FC0B6C4}" presName="imageaccent1" presStyleCnt="0"/>
      <dgm:spPr/>
    </dgm:pt>
    <dgm:pt modelId="{33784FE2-5832-4786-A059-1E385F326B59}" type="pres">
      <dgm:prSet presAssocID="{CBFB861C-E1BD-48E5-BF54-96E60FC0B6C4}" presName="accentRepeatNode" presStyleLbl="solidAlignAcc1" presStyleIdx="1" presStyleCnt="6"/>
      <dgm:spPr/>
    </dgm:pt>
    <dgm:pt modelId="{4B9FE29F-E2AA-497F-B7B4-6E2D17B09059}" type="pres">
      <dgm:prSet presAssocID="{1C269B82-0561-4223-9847-4C229C92902C}" presName="text2" presStyleCnt="0"/>
      <dgm:spPr/>
    </dgm:pt>
    <dgm:pt modelId="{0B5FC518-D40F-465F-B4F6-4E2FA3A3864D}" type="pres">
      <dgm:prSet presAssocID="{1C269B82-0561-4223-9847-4C229C92902C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03D59D-AAEA-4390-9FE5-2119A026147E}" type="pres">
      <dgm:prSet presAssocID="{1C269B82-0561-4223-9847-4C229C92902C}" presName="textaccent2" presStyleCnt="0"/>
      <dgm:spPr/>
    </dgm:pt>
    <dgm:pt modelId="{FF1C11AD-7572-47A1-BB13-72756E51BA73}" type="pres">
      <dgm:prSet presAssocID="{1C269B82-0561-4223-9847-4C229C92902C}" presName="accentRepeatNode" presStyleLbl="solidAlignAcc1" presStyleIdx="2" presStyleCnt="6"/>
      <dgm:spPr/>
    </dgm:pt>
    <dgm:pt modelId="{93F37285-5206-44BD-AE47-F4EDEF924F71}" type="pres">
      <dgm:prSet presAssocID="{0019625D-2108-4FC1-90A5-232A3402E7CC}" presName="image2" presStyleCnt="0"/>
      <dgm:spPr/>
    </dgm:pt>
    <dgm:pt modelId="{21DE0F2D-4C32-4AE9-9207-6A94AB9E5E8D}" type="pres">
      <dgm:prSet presAssocID="{0019625D-2108-4FC1-90A5-232A3402E7CC}" presName="imageRepeatNode" presStyleLbl="alignAcc1" presStyleIdx="1" presStyleCnt="3"/>
      <dgm:spPr/>
      <dgm:t>
        <a:bodyPr/>
        <a:lstStyle/>
        <a:p>
          <a:endParaRPr lang="en-US"/>
        </a:p>
      </dgm:t>
    </dgm:pt>
    <dgm:pt modelId="{774B056C-6E5F-4794-A9BD-0C331ADF7314}" type="pres">
      <dgm:prSet presAssocID="{0019625D-2108-4FC1-90A5-232A3402E7CC}" presName="imageaccent2" presStyleCnt="0"/>
      <dgm:spPr/>
    </dgm:pt>
    <dgm:pt modelId="{CFD22FC9-13D9-4236-80E8-A61CFD5ED1CA}" type="pres">
      <dgm:prSet presAssocID="{0019625D-2108-4FC1-90A5-232A3402E7CC}" presName="accentRepeatNode" presStyleLbl="solidAlignAcc1" presStyleIdx="3" presStyleCnt="6" custLinFactNeighborX="-18997" custLinFactNeighborY="2532"/>
      <dgm:spPr/>
    </dgm:pt>
    <dgm:pt modelId="{169C3077-6E9B-4BCB-B587-9C8DF9ED15A4}" type="pres">
      <dgm:prSet presAssocID="{645E9579-543E-4683-B284-646EE2453786}" presName="text3" presStyleCnt="0"/>
      <dgm:spPr/>
    </dgm:pt>
    <dgm:pt modelId="{E32EAB02-B32A-47C8-8136-3E2CC8FB970D}" type="pres">
      <dgm:prSet presAssocID="{645E9579-543E-4683-B284-646EE2453786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BEC8BD-6CE6-48FC-9924-AEAAB33495A2}" type="pres">
      <dgm:prSet presAssocID="{645E9579-543E-4683-B284-646EE2453786}" presName="textaccent3" presStyleCnt="0"/>
      <dgm:spPr/>
    </dgm:pt>
    <dgm:pt modelId="{16531662-2C21-4764-806E-65C8F7AD46E8}" type="pres">
      <dgm:prSet presAssocID="{645E9579-543E-4683-B284-646EE2453786}" presName="accentRepeatNode" presStyleLbl="solidAlignAcc1" presStyleIdx="4" presStyleCnt="6"/>
      <dgm:spPr/>
    </dgm:pt>
    <dgm:pt modelId="{4DC22CBF-3985-4374-A606-CCF0223A546B}" type="pres">
      <dgm:prSet presAssocID="{55C567A7-CA91-4F26-9AF2-CAA933B55812}" presName="image3" presStyleCnt="0"/>
      <dgm:spPr/>
    </dgm:pt>
    <dgm:pt modelId="{BDC730C4-30B4-49B3-8FF4-DA6374389C8C}" type="pres">
      <dgm:prSet presAssocID="{55C567A7-CA91-4F26-9AF2-CAA933B55812}" presName="imageRepeatNode" presStyleLbl="alignAcc1" presStyleIdx="2" presStyleCnt="3" custLinFactNeighborX="1241" custLinFactNeighborY="993"/>
      <dgm:spPr/>
      <dgm:t>
        <a:bodyPr/>
        <a:lstStyle/>
        <a:p>
          <a:endParaRPr lang="en-US"/>
        </a:p>
      </dgm:t>
    </dgm:pt>
    <dgm:pt modelId="{F03CF28C-E6C5-480E-A436-67362F3E8F76}" type="pres">
      <dgm:prSet presAssocID="{55C567A7-CA91-4F26-9AF2-CAA933B55812}" presName="imageaccent3" presStyleCnt="0"/>
      <dgm:spPr/>
    </dgm:pt>
    <dgm:pt modelId="{9D8E168B-293B-4E60-BB28-D318205E68D1}" type="pres">
      <dgm:prSet presAssocID="{55C567A7-CA91-4F26-9AF2-CAA933B55812}" presName="accentRepeatNode" presStyleLbl="solidAlignAcc1" presStyleIdx="5" presStyleCnt="6"/>
      <dgm:spPr/>
    </dgm:pt>
  </dgm:ptLst>
  <dgm:cxnLst>
    <dgm:cxn modelId="{9F2B7222-A295-452E-AE23-20105C9C8AAB}" type="presOf" srcId="{55C567A7-CA91-4F26-9AF2-CAA933B55812}" destId="{BDC730C4-30B4-49B3-8FF4-DA6374389C8C}" srcOrd="0" destOrd="0" presId="urn:microsoft.com/office/officeart/2008/layout/HexagonCluster"/>
    <dgm:cxn modelId="{402F3E3E-1BEB-4E51-8EB7-1F71F6D275B6}" type="presOf" srcId="{0019625D-2108-4FC1-90A5-232A3402E7CC}" destId="{21DE0F2D-4C32-4AE9-9207-6A94AB9E5E8D}" srcOrd="0" destOrd="0" presId="urn:microsoft.com/office/officeart/2008/layout/HexagonCluster"/>
    <dgm:cxn modelId="{DB1837E3-6B9B-4B59-87B7-AC0F6E5EC260}" type="presOf" srcId="{19C1F2B6-30C5-4958-A28E-DC446BD2A9D1}" destId="{02E10557-99D3-4998-B46A-FE4EF97EDF81}" srcOrd="0" destOrd="0" presId="urn:microsoft.com/office/officeart/2008/layout/HexagonCluster"/>
    <dgm:cxn modelId="{8F8D6C10-08F8-4D54-ABF7-5EE014AE8C70}" type="presOf" srcId="{1C269B82-0561-4223-9847-4C229C92902C}" destId="{0B5FC518-D40F-465F-B4F6-4E2FA3A3864D}" srcOrd="0" destOrd="0" presId="urn:microsoft.com/office/officeart/2008/layout/HexagonCluster"/>
    <dgm:cxn modelId="{78190631-2095-4F88-89E2-56229D46A6E4}" srcId="{EAA41B36-8FC5-48D2-AAAA-BA71E84905DA}" destId="{1C269B82-0561-4223-9847-4C229C92902C}" srcOrd="1" destOrd="0" parTransId="{51EFEF38-8CA9-4785-9F41-908FE7B70374}" sibTransId="{0019625D-2108-4FC1-90A5-232A3402E7CC}"/>
    <dgm:cxn modelId="{3B4D5EBB-66A3-442D-8115-B74B32FF07E8}" type="presOf" srcId="{645E9579-543E-4683-B284-646EE2453786}" destId="{E32EAB02-B32A-47C8-8136-3E2CC8FB970D}" srcOrd="0" destOrd="0" presId="urn:microsoft.com/office/officeart/2008/layout/HexagonCluster"/>
    <dgm:cxn modelId="{5107A25C-8F7F-4991-8D63-5F7F7A65930C}" srcId="{EAA41B36-8FC5-48D2-AAAA-BA71E84905DA}" destId="{19C1F2B6-30C5-4958-A28E-DC446BD2A9D1}" srcOrd="0" destOrd="0" parTransId="{25E730C1-297D-497A-B851-007526F60A99}" sibTransId="{CBFB861C-E1BD-48E5-BF54-96E60FC0B6C4}"/>
    <dgm:cxn modelId="{336F62B3-0AB5-4C3D-87D5-81D0F200ED76}" srcId="{EAA41B36-8FC5-48D2-AAAA-BA71E84905DA}" destId="{645E9579-543E-4683-B284-646EE2453786}" srcOrd="2" destOrd="0" parTransId="{DFC18A7A-2F1D-4579-90C6-591DC015BE13}" sibTransId="{55C567A7-CA91-4F26-9AF2-CAA933B55812}"/>
    <dgm:cxn modelId="{F8659FC6-DDF0-4B41-B5A1-337C1952E291}" type="presOf" srcId="{EAA41B36-8FC5-48D2-AAAA-BA71E84905DA}" destId="{B3C7207C-55DA-4C26-9344-0467D636A7CB}" srcOrd="0" destOrd="0" presId="urn:microsoft.com/office/officeart/2008/layout/HexagonCluster"/>
    <dgm:cxn modelId="{57AE5B3C-AA08-4ADA-BEAE-DE10E33972C9}" type="presOf" srcId="{CBFB861C-E1BD-48E5-BF54-96E60FC0B6C4}" destId="{490D8424-8DE6-45BF-9E0A-C92F2C7DB858}" srcOrd="0" destOrd="0" presId="urn:microsoft.com/office/officeart/2008/layout/HexagonCluster"/>
    <dgm:cxn modelId="{B78DB529-4E10-4208-AEA1-F4B0E849A58B}" type="presParOf" srcId="{B3C7207C-55DA-4C26-9344-0467D636A7CB}" destId="{71E5524B-DF07-4EE9-BF2E-129BCD4DE19E}" srcOrd="0" destOrd="0" presId="urn:microsoft.com/office/officeart/2008/layout/HexagonCluster"/>
    <dgm:cxn modelId="{DBC75823-D732-4319-90E9-CF343232881F}" type="presParOf" srcId="{71E5524B-DF07-4EE9-BF2E-129BCD4DE19E}" destId="{02E10557-99D3-4998-B46A-FE4EF97EDF81}" srcOrd="0" destOrd="0" presId="urn:microsoft.com/office/officeart/2008/layout/HexagonCluster"/>
    <dgm:cxn modelId="{4548061A-446C-4E2A-9D9F-0A7B5D68DFC8}" type="presParOf" srcId="{B3C7207C-55DA-4C26-9344-0467D636A7CB}" destId="{06C008FC-6A14-4F3A-AFF8-F1C90C0AED54}" srcOrd="1" destOrd="0" presId="urn:microsoft.com/office/officeart/2008/layout/HexagonCluster"/>
    <dgm:cxn modelId="{BDF0B94B-840D-4CFB-9EE0-6D2EF849C469}" type="presParOf" srcId="{06C008FC-6A14-4F3A-AFF8-F1C90C0AED54}" destId="{156EFFD2-3C0E-407D-8DB6-198392D7AB4D}" srcOrd="0" destOrd="0" presId="urn:microsoft.com/office/officeart/2008/layout/HexagonCluster"/>
    <dgm:cxn modelId="{C5CF539F-C280-4218-AA2C-391AD5805695}" type="presParOf" srcId="{B3C7207C-55DA-4C26-9344-0467D636A7CB}" destId="{5D811A3D-D4B2-4DC2-AC00-179F2BA431A0}" srcOrd="2" destOrd="0" presId="urn:microsoft.com/office/officeart/2008/layout/HexagonCluster"/>
    <dgm:cxn modelId="{1643A69F-4EA0-4596-9975-320D0E51FD10}" type="presParOf" srcId="{5D811A3D-D4B2-4DC2-AC00-179F2BA431A0}" destId="{490D8424-8DE6-45BF-9E0A-C92F2C7DB858}" srcOrd="0" destOrd="0" presId="urn:microsoft.com/office/officeart/2008/layout/HexagonCluster"/>
    <dgm:cxn modelId="{B72C0D0D-6452-4281-9184-87DB7573E72A}" type="presParOf" srcId="{B3C7207C-55DA-4C26-9344-0467D636A7CB}" destId="{F184E9FF-DE34-4319-B9BB-B3CAE5816210}" srcOrd="3" destOrd="0" presId="urn:microsoft.com/office/officeart/2008/layout/HexagonCluster"/>
    <dgm:cxn modelId="{B991AE46-F1FB-4B21-8413-441B51DB1034}" type="presParOf" srcId="{F184E9FF-DE34-4319-B9BB-B3CAE5816210}" destId="{33784FE2-5832-4786-A059-1E385F326B59}" srcOrd="0" destOrd="0" presId="urn:microsoft.com/office/officeart/2008/layout/HexagonCluster"/>
    <dgm:cxn modelId="{E424C591-B144-42CB-86F9-E8AE410B351D}" type="presParOf" srcId="{B3C7207C-55DA-4C26-9344-0467D636A7CB}" destId="{4B9FE29F-E2AA-497F-B7B4-6E2D17B09059}" srcOrd="4" destOrd="0" presId="urn:microsoft.com/office/officeart/2008/layout/HexagonCluster"/>
    <dgm:cxn modelId="{62A066C5-FBEE-4ECC-B543-929FE0F9B7A3}" type="presParOf" srcId="{4B9FE29F-E2AA-497F-B7B4-6E2D17B09059}" destId="{0B5FC518-D40F-465F-B4F6-4E2FA3A3864D}" srcOrd="0" destOrd="0" presId="urn:microsoft.com/office/officeart/2008/layout/HexagonCluster"/>
    <dgm:cxn modelId="{8A8210F0-EDAC-4DB0-8027-3A099492DA0A}" type="presParOf" srcId="{B3C7207C-55DA-4C26-9344-0467D636A7CB}" destId="{4B03D59D-AAEA-4390-9FE5-2119A026147E}" srcOrd="5" destOrd="0" presId="urn:microsoft.com/office/officeart/2008/layout/HexagonCluster"/>
    <dgm:cxn modelId="{36B4CDFB-91FF-43BE-A132-DB840C3F6919}" type="presParOf" srcId="{4B03D59D-AAEA-4390-9FE5-2119A026147E}" destId="{FF1C11AD-7572-47A1-BB13-72756E51BA73}" srcOrd="0" destOrd="0" presId="urn:microsoft.com/office/officeart/2008/layout/HexagonCluster"/>
    <dgm:cxn modelId="{C0E272C0-98E5-4565-AFE4-E627D5E6172B}" type="presParOf" srcId="{B3C7207C-55DA-4C26-9344-0467D636A7CB}" destId="{93F37285-5206-44BD-AE47-F4EDEF924F71}" srcOrd="6" destOrd="0" presId="urn:microsoft.com/office/officeart/2008/layout/HexagonCluster"/>
    <dgm:cxn modelId="{2E9E1F58-B903-4AF5-B96C-1A3EB8340840}" type="presParOf" srcId="{93F37285-5206-44BD-AE47-F4EDEF924F71}" destId="{21DE0F2D-4C32-4AE9-9207-6A94AB9E5E8D}" srcOrd="0" destOrd="0" presId="urn:microsoft.com/office/officeart/2008/layout/HexagonCluster"/>
    <dgm:cxn modelId="{457B8FD1-1F7F-423C-A735-51025D9F8D10}" type="presParOf" srcId="{B3C7207C-55DA-4C26-9344-0467D636A7CB}" destId="{774B056C-6E5F-4794-A9BD-0C331ADF7314}" srcOrd="7" destOrd="0" presId="urn:microsoft.com/office/officeart/2008/layout/HexagonCluster"/>
    <dgm:cxn modelId="{DB4E5D2E-D714-4BF0-B980-450B644C6C5A}" type="presParOf" srcId="{774B056C-6E5F-4794-A9BD-0C331ADF7314}" destId="{CFD22FC9-13D9-4236-80E8-A61CFD5ED1CA}" srcOrd="0" destOrd="0" presId="urn:microsoft.com/office/officeart/2008/layout/HexagonCluster"/>
    <dgm:cxn modelId="{4D1EAFA5-A238-4E21-A675-7B1E3927CC5D}" type="presParOf" srcId="{B3C7207C-55DA-4C26-9344-0467D636A7CB}" destId="{169C3077-6E9B-4BCB-B587-9C8DF9ED15A4}" srcOrd="8" destOrd="0" presId="urn:microsoft.com/office/officeart/2008/layout/HexagonCluster"/>
    <dgm:cxn modelId="{064A340B-F34A-496C-824D-597F14947D95}" type="presParOf" srcId="{169C3077-6E9B-4BCB-B587-9C8DF9ED15A4}" destId="{E32EAB02-B32A-47C8-8136-3E2CC8FB970D}" srcOrd="0" destOrd="0" presId="urn:microsoft.com/office/officeart/2008/layout/HexagonCluster"/>
    <dgm:cxn modelId="{CFF76522-F853-4733-B86A-312BCBF34C6F}" type="presParOf" srcId="{B3C7207C-55DA-4C26-9344-0467D636A7CB}" destId="{42BEC8BD-6CE6-48FC-9924-AEAAB33495A2}" srcOrd="9" destOrd="0" presId="urn:microsoft.com/office/officeart/2008/layout/HexagonCluster"/>
    <dgm:cxn modelId="{B6B1197C-61A1-4963-A342-076955600B43}" type="presParOf" srcId="{42BEC8BD-6CE6-48FC-9924-AEAAB33495A2}" destId="{16531662-2C21-4764-806E-65C8F7AD46E8}" srcOrd="0" destOrd="0" presId="urn:microsoft.com/office/officeart/2008/layout/HexagonCluster"/>
    <dgm:cxn modelId="{8E6F0E41-4EC3-4BAB-B7D3-827E56C62B76}" type="presParOf" srcId="{B3C7207C-55DA-4C26-9344-0467D636A7CB}" destId="{4DC22CBF-3985-4374-A606-CCF0223A546B}" srcOrd="10" destOrd="0" presId="urn:microsoft.com/office/officeart/2008/layout/HexagonCluster"/>
    <dgm:cxn modelId="{CB1E04DC-11A1-475B-9FCC-8D7C0CDB7B64}" type="presParOf" srcId="{4DC22CBF-3985-4374-A606-CCF0223A546B}" destId="{BDC730C4-30B4-49B3-8FF4-DA6374389C8C}" srcOrd="0" destOrd="0" presId="urn:microsoft.com/office/officeart/2008/layout/HexagonCluster"/>
    <dgm:cxn modelId="{E702AF4F-23E6-4BBE-87D8-293C9FA2E718}" type="presParOf" srcId="{B3C7207C-55DA-4C26-9344-0467D636A7CB}" destId="{F03CF28C-E6C5-480E-A436-67362F3E8F76}" srcOrd="11" destOrd="0" presId="urn:microsoft.com/office/officeart/2008/layout/HexagonCluster"/>
    <dgm:cxn modelId="{8459B899-B14C-4E3D-939F-DB60887B00F9}" type="presParOf" srcId="{F03CF28C-E6C5-480E-A436-67362F3E8F76}" destId="{9D8E168B-293B-4E60-BB28-D318205E68D1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E10557-99D3-4998-B46A-FE4EF97EDF81}">
      <dsp:nvSpPr>
        <dsp:cNvPr id="0" name=""/>
        <dsp:cNvSpPr/>
      </dsp:nvSpPr>
      <dsp:spPr>
        <a:xfrm>
          <a:off x="1464259" y="2506085"/>
          <a:ext cx="1712976" cy="147688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/>
            <a:t>Improve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/>
            <a:t>Safety </a:t>
          </a:r>
        </a:p>
      </dsp:txBody>
      <dsp:txXfrm>
        <a:off x="1730081" y="2735270"/>
        <a:ext cx="1181332" cy="1018514"/>
      </dsp:txXfrm>
    </dsp:sp>
    <dsp:sp modelId="{156EFFD2-3C0E-407D-8DB6-198392D7AB4D}">
      <dsp:nvSpPr>
        <dsp:cNvPr id="0" name=""/>
        <dsp:cNvSpPr/>
      </dsp:nvSpPr>
      <dsp:spPr>
        <a:xfrm>
          <a:off x="1508759" y="3158099"/>
          <a:ext cx="200558" cy="17285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0D8424-8DE6-45BF-9E0A-C92F2C7DB858}">
      <dsp:nvSpPr>
        <dsp:cNvPr id="0" name=""/>
        <dsp:cNvSpPr/>
      </dsp:nvSpPr>
      <dsp:spPr>
        <a:xfrm>
          <a:off x="0" y="1685587"/>
          <a:ext cx="1712976" cy="1476884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784FE2-5832-4786-A059-1E385F326B59}">
      <dsp:nvSpPr>
        <dsp:cNvPr id="0" name=""/>
        <dsp:cNvSpPr/>
      </dsp:nvSpPr>
      <dsp:spPr>
        <a:xfrm>
          <a:off x="1166164" y="2994608"/>
          <a:ext cx="200558" cy="17285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5FC518-D40F-465F-B4F6-4E2FA3A3864D}">
      <dsp:nvSpPr>
        <dsp:cNvPr id="0" name=""/>
        <dsp:cNvSpPr/>
      </dsp:nvSpPr>
      <dsp:spPr>
        <a:xfrm>
          <a:off x="2923641" y="1695262"/>
          <a:ext cx="1712976" cy="147688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/>
            <a:t>Protect Assets </a:t>
          </a:r>
        </a:p>
      </dsp:txBody>
      <dsp:txXfrm>
        <a:off x="3189463" y="1924447"/>
        <a:ext cx="1181332" cy="1018514"/>
      </dsp:txXfrm>
    </dsp:sp>
    <dsp:sp modelId="{FF1C11AD-7572-47A1-BB13-72756E51BA73}">
      <dsp:nvSpPr>
        <dsp:cNvPr id="0" name=""/>
        <dsp:cNvSpPr/>
      </dsp:nvSpPr>
      <dsp:spPr>
        <a:xfrm>
          <a:off x="4094683" y="2975488"/>
          <a:ext cx="200558" cy="17285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DE0F2D-4C32-4AE9-9207-6A94AB9E5E8D}">
      <dsp:nvSpPr>
        <dsp:cNvPr id="0" name=""/>
        <dsp:cNvSpPr/>
      </dsp:nvSpPr>
      <dsp:spPr>
        <a:xfrm>
          <a:off x="4383024" y="2506085"/>
          <a:ext cx="1712976" cy="1476884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D22FC9-13D9-4236-80E8-A61CFD5ED1CA}">
      <dsp:nvSpPr>
        <dsp:cNvPr id="0" name=""/>
        <dsp:cNvSpPr/>
      </dsp:nvSpPr>
      <dsp:spPr>
        <a:xfrm>
          <a:off x="4389424" y="3162476"/>
          <a:ext cx="200558" cy="17285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2EAB02-B32A-47C8-8136-3E2CC8FB970D}">
      <dsp:nvSpPr>
        <dsp:cNvPr id="0" name=""/>
        <dsp:cNvSpPr/>
      </dsp:nvSpPr>
      <dsp:spPr>
        <a:xfrm>
          <a:off x="1464259" y="887951"/>
          <a:ext cx="1712976" cy="147688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/>
            <a:t>Reduce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/>
            <a:t>Risk</a:t>
          </a:r>
        </a:p>
      </dsp:txBody>
      <dsp:txXfrm>
        <a:off x="1730081" y="1117136"/>
        <a:ext cx="1181332" cy="1018514"/>
      </dsp:txXfrm>
    </dsp:sp>
    <dsp:sp modelId="{16531662-2C21-4764-806E-65C8F7AD46E8}">
      <dsp:nvSpPr>
        <dsp:cNvPr id="0" name=""/>
        <dsp:cNvSpPr/>
      </dsp:nvSpPr>
      <dsp:spPr>
        <a:xfrm>
          <a:off x="2625547" y="919947"/>
          <a:ext cx="200558" cy="17285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C730C4-30B4-49B3-8FF4-DA6374389C8C}">
      <dsp:nvSpPr>
        <dsp:cNvPr id="0" name=""/>
        <dsp:cNvSpPr/>
      </dsp:nvSpPr>
      <dsp:spPr>
        <a:xfrm>
          <a:off x="2944899" y="95695"/>
          <a:ext cx="1712976" cy="1476884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8E168B-293B-4E60-BB28-D318205E68D1}">
      <dsp:nvSpPr>
        <dsp:cNvPr id="0" name=""/>
        <dsp:cNvSpPr/>
      </dsp:nvSpPr>
      <dsp:spPr>
        <a:xfrm>
          <a:off x="2974238" y="729532"/>
          <a:ext cx="200558" cy="17285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B2DC4-AC18-4C71-8328-478965C3E49F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3D08E8-C6F0-4DE3-A1D6-23EE38F712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33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7638A-9795-4BE3-897A-03BCE18BC4B4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1734C-DB1F-4EB8-84B8-B712EE674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20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CDOT</a:t>
            </a:r>
            <a:r>
              <a:rPr lang="en-US" baseline="0" dirty="0"/>
              <a:t> Team – Johnny and James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1734C-DB1F-4EB8-84B8-B712EE674C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33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CDOT presents – James</a:t>
            </a:r>
            <a:r>
              <a:rPr lang="en-US" baseline="0" dirty="0"/>
              <a:t> and Johnny </a:t>
            </a:r>
            <a:endParaRPr lang="en-US" baseline="0" dirty="0" smtClean="0"/>
          </a:p>
          <a:p>
            <a:r>
              <a:rPr lang="en-US" baseline="0" dirty="0" smtClean="0"/>
              <a:t>Representatives at meeting and available to talk with interested businesses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1734C-DB1F-4EB8-84B8-B712EE674C3B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335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CDOT presents</a:t>
            </a:r>
            <a:r>
              <a:rPr lang="en-US" baseline="0" dirty="0"/>
              <a:t> – James and Johnny </a:t>
            </a:r>
            <a:endParaRPr lang="en-US" baseline="0" dirty="0" smtClean="0"/>
          </a:p>
          <a:p>
            <a:r>
              <a:rPr lang="en-US" baseline="0" dirty="0" smtClean="0"/>
              <a:t>Representatives available to talk with commuters that might be interested in this service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1734C-DB1F-4EB8-84B8-B712EE674C3B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335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CDOT Presents – James or Johnny </a:t>
            </a:r>
          </a:p>
          <a:p>
            <a:r>
              <a:rPr lang="en-US" dirty="0"/>
              <a:t>Hour window</a:t>
            </a:r>
            <a:r>
              <a:rPr lang="en-US" baseline="0" dirty="0"/>
              <a:t> for blasting, not two hour window.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1734C-DB1F-4EB8-84B8-B712EE674C3B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335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CDOT Presents – James or Johnny </a:t>
            </a:r>
          </a:p>
          <a:p>
            <a:r>
              <a:rPr lang="en-US" dirty="0"/>
              <a:t>Hour window</a:t>
            </a:r>
            <a:r>
              <a:rPr lang="en-US" baseline="0" dirty="0"/>
              <a:t> for blasting, not two hour window.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1734C-DB1F-4EB8-84B8-B712EE674C3B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721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CDOT Presents – James or Johnny </a:t>
            </a:r>
          </a:p>
          <a:p>
            <a:r>
              <a:rPr lang="en-US" dirty="0"/>
              <a:t>Hour window</a:t>
            </a:r>
            <a:r>
              <a:rPr lang="en-US" baseline="0" dirty="0"/>
              <a:t> for blasting, not two hour window.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1734C-DB1F-4EB8-84B8-B712EE674C3B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721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CDOT Presents – James or Johnny </a:t>
            </a:r>
          </a:p>
          <a:p>
            <a:pPr marL="228600" indent="-228600">
              <a:buAutoNum type="arabicPeriod"/>
            </a:pPr>
            <a:r>
              <a:rPr lang="en-US" dirty="0" smtClean="0"/>
              <a:t>We said we’d be</a:t>
            </a:r>
          </a:p>
          <a:p>
            <a:pPr marL="228600" indent="-228600">
              <a:buAutoNum type="arabicPeriod"/>
            </a:pPr>
            <a:r>
              <a:rPr lang="en-US" dirty="0" smtClean="0"/>
              <a:t>CDOT is committed to project. </a:t>
            </a:r>
          </a:p>
          <a:p>
            <a:pPr marL="228600" indent="-228600">
              <a:buAutoNum type="arabicPeriod"/>
            </a:pPr>
            <a:endParaRPr lang="en-US" dirty="0" smtClean="0"/>
          </a:p>
          <a:p>
            <a:pPr marL="228600" indent="-228600">
              <a:buAutoNum type="arabicPeriod"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Hour </a:t>
            </a:r>
            <a:r>
              <a:rPr lang="en-US" dirty="0"/>
              <a:t>window</a:t>
            </a:r>
            <a:r>
              <a:rPr lang="en-US" baseline="0" dirty="0"/>
              <a:t> for blasting, not two hour window.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1734C-DB1F-4EB8-84B8-B712EE674C3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115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CDOT Team – Johnny and James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1734C-DB1F-4EB8-84B8-B712EE674C3B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33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James </a:t>
            </a:r>
            <a:r>
              <a:rPr lang="en-US" dirty="0"/>
              <a:t>or Johnny</a:t>
            </a:r>
          </a:p>
          <a:p>
            <a:r>
              <a:rPr lang="en-US" dirty="0" smtClean="0"/>
              <a:t>Big picture</a:t>
            </a:r>
            <a:r>
              <a:rPr lang="en-US" baseline="0" dirty="0" smtClean="0"/>
              <a:t> for the corridor permanent repairs</a:t>
            </a:r>
          </a:p>
          <a:p>
            <a:r>
              <a:rPr lang="en-US" baseline="0" dirty="0" smtClean="0"/>
              <a:t>Multi-year, multi-phase</a:t>
            </a:r>
          </a:p>
          <a:p>
            <a:r>
              <a:rPr lang="en-US" baseline="0" dirty="0" smtClean="0"/>
              <a:t>CDOT will be discussing each phase with the community at public meetings throughout the project.  </a:t>
            </a:r>
          </a:p>
          <a:p>
            <a:endParaRPr lang="en-US" dirty="0"/>
          </a:p>
          <a:p>
            <a:endParaRPr lang="en-US" dirty="0"/>
          </a:p>
          <a:p>
            <a:pPr>
              <a:spcBef>
                <a:spcPts val="600"/>
              </a:spcBef>
              <a:defRPr/>
            </a:pPr>
            <a:r>
              <a:rPr lang="en-US" dirty="0">
                <a:latin typeface="Trebuchet MS" panose="020B0603020202020204" pitchFamily="34" charset="0"/>
              </a:rPr>
              <a:t>Construction will occur in phases - Start with Drake to Loveland</a:t>
            </a:r>
          </a:p>
          <a:p>
            <a:pPr>
              <a:spcBef>
                <a:spcPts val="600"/>
              </a:spcBef>
              <a:defRPr/>
            </a:pPr>
            <a:endParaRPr lang="en-US" sz="1000" dirty="0">
              <a:latin typeface="Trebuchet MS" panose="020B0603020202020204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US" dirty="0">
                <a:latin typeface="Trebuchet MS" panose="020B0603020202020204" pitchFamily="34" charset="0"/>
              </a:rPr>
              <a:t>Summer 2016 intentionally “Low impact” - minimize traffic delays during peak summer season </a:t>
            </a:r>
          </a:p>
          <a:p>
            <a:pPr>
              <a:spcBef>
                <a:spcPts val="600"/>
              </a:spcBef>
              <a:defRPr/>
            </a:pPr>
            <a:endParaRPr lang="en-US" sz="1000" dirty="0">
              <a:latin typeface="Trebuchet MS" panose="020B0603020202020204" pitchFamily="34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US" dirty="0">
                <a:latin typeface="Trebuchet MS" panose="020B0603020202020204" pitchFamily="34" charset="0"/>
              </a:rPr>
              <a:t>Entire corridor (including all of the phases) rebuild - 3 years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1734C-DB1F-4EB8-84B8-B712EE674C3B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244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CDOT Presents – James and </a:t>
            </a:r>
            <a:r>
              <a:rPr lang="en-US" dirty="0" smtClean="0"/>
              <a:t>Johnny</a:t>
            </a:r>
          </a:p>
          <a:p>
            <a:r>
              <a:rPr lang="en-US" dirty="0" smtClean="0"/>
              <a:t>Our focus</a:t>
            </a:r>
            <a:r>
              <a:rPr lang="en-US" baseline="0" dirty="0" smtClean="0"/>
              <a:t> today is on CP 1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Summer low impact schedule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October full closures between MP 77-80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CDOT will be working directly with </a:t>
            </a:r>
            <a:r>
              <a:rPr lang="en-US" baseline="0" dirty="0" err="1" smtClean="0"/>
              <a:t>Idylwilde</a:t>
            </a:r>
            <a:r>
              <a:rPr lang="en-US" baseline="0" dirty="0" smtClean="0"/>
              <a:t> residents (most impacted community) to support their access in and out of the construction area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1734C-DB1F-4EB8-84B8-B712EE674C3B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33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CDOT presents</a:t>
            </a:r>
            <a:r>
              <a:rPr lang="en-US" baseline="0" dirty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 smtClean="0"/>
              <a:t>Explain </a:t>
            </a:r>
            <a:r>
              <a:rPr lang="en-US" dirty="0"/>
              <a:t>time difference between</a:t>
            </a:r>
            <a:r>
              <a:rPr lang="en-US" baseline="0" dirty="0"/>
              <a:t> routes in presentation.  </a:t>
            </a:r>
            <a:endParaRPr lang="en-US" baseline="0" dirty="0" smtClean="0"/>
          </a:p>
          <a:p>
            <a:r>
              <a:rPr lang="en-US" baseline="0" dirty="0" smtClean="0"/>
              <a:t>CDOT has driven both corridors at various times of day to estimate time differences.</a:t>
            </a:r>
          </a:p>
          <a:p>
            <a:r>
              <a:rPr lang="en-US" baseline="0" dirty="0" smtClean="0"/>
              <a:t>MAYBE discuss </a:t>
            </a:r>
            <a:r>
              <a:rPr lang="en-US" baseline="0" dirty="0"/>
              <a:t>Channel 7 </a:t>
            </a:r>
            <a:r>
              <a:rPr lang="en-US" baseline="0" dirty="0" smtClean="0"/>
              <a:t>story (if it has run by then)</a:t>
            </a:r>
            <a:endParaRPr lang="en-US" dirty="0"/>
          </a:p>
          <a:p>
            <a:r>
              <a:rPr lang="en-US" dirty="0" smtClean="0"/>
              <a:t>When it comes </a:t>
            </a:r>
            <a:r>
              <a:rPr lang="en-US" dirty="0"/>
              <a:t>to this closure,</a:t>
            </a:r>
            <a:r>
              <a:rPr lang="en-US" baseline="0" dirty="0"/>
              <a:t> opportunities for through traffic are by pilot </a:t>
            </a:r>
            <a:r>
              <a:rPr lang="en-US" baseline="0" dirty="0" smtClean="0"/>
              <a:t>car only.  There </a:t>
            </a:r>
            <a:r>
              <a:rPr lang="en-US" baseline="0" dirty="0"/>
              <a:t>may be additional delays waiting for pilot car. </a:t>
            </a:r>
            <a:r>
              <a:rPr lang="en-US" baseline="0" dirty="0" smtClean="0"/>
              <a:t>Estes </a:t>
            </a:r>
            <a:r>
              <a:rPr lang="en-US" baseline="0" dirty="0"/>
              <a:t>Park residents </a:t>
            </a:r>
            <a:r>
              <a:rPr lang="en-US" baseline="0" dirty="0" smtClean="0"/>
              <a:t>would likely experience the same  time delays waiting for pilot cars as they would with the </a:t>
            </a:r>
            <a:r>
              <a:rPr lang="en-US" baseline="0" dirty="0"/>
              <a:t>detour, ~ 20-25 minutes. 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1734C-DB1F-4EB8-84B8-B712EE674C3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33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CDOT presents</a:t>
            </a:r>
            <a:r>
              <a:rPr lang="en-US" baseline="0" dirty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 smtClean="0"/>
              <a:t>Explain </a:t>
            </a:r>
            <a:r>
              <a:rPr lang="en-US" dirty="0"/>
              <a:t>time difference between</a:t>
            </a:r>
            <a:r>
              <a:rPr lang="en-US" baseline="0" dirty="0"/>
              <a:t> routes in presentation.  </a:t>
            </a:r>
            <a:endParaRPr lang="en-US" baseline="0" dirty="0" smtClean="0"/>
          </a:p>
          <a:p>
            <a:r>
              <a:rPr lang="en-US" baseline="0" dirty="0" smtClean="0"/>
              <a:t>CDOT has driven both corridors at various times of day to estimate time differences.</a:t>
            </a:r>
          </a:p>
          <a:p>
            <a:r>
              <a:rPr lang="en-US" baseline="0" dirty="0" smtClean="0"/>
              <a:t>MAYBE discuss </a:t>
            </a:r>
            <a:r>
              <a:rPr lang="en-US" baseline="0" dirty="0"/>
              <a:t>Channel 7 </a:t>
            </a:r>
            <a:r>
              <a:rPr lang="en-US" baseline="0" dirty="0" smtClean="0"/>
              <a:t>story (if it has run by then)</a:t>
            </a:r>
            <a:endParaRPr lang="en-US" dirty="0"/>
          </a:p>
          <a:p>
            <a:r>
              <a:rPr lang="en-US" dirty="0" smtClean="0"/>
              <a:t>When it comes </a:t>
            </a:r>
            <a:r>
              <a:rPr lang="en-US" dirty="0"/>
              <a:t>to this closure,</a:t>
            </a:r>
            <a:r>
              <a:rPr lang="en-US" baseline="0" dirty="0"/>
              <a:t> opportunities for through traffic are by pilot </a:t>
            </a:r>
            <a:r>
              <a:rPr lang="en-US" baseline="0" dirty="0" smtClean="0"/>
              <a:t>car only.  There </a:t>
            </a:r>
            <a:r>
              <a:rPr lang="en-US" baseline="0" dirty="0"/>
              <a:t>may be additional delays waiting for pilot car. </a:t>
            </a:r>
            <a:r>
              <a:rPr lang="en-US" baseline="0" dirty="0" smtClean="0"/>
              <a:t>Estes </a:t>
            </a:r>
            <a:r>
              <a:rPr lang="en-US" baseline="0" dirty="0"/>
              <a:t>Park residents </a:t>
            </a:r>
            <a:r>
              <a:rPr lang="en-US" baseline="0" dirty="0" smtClean="0"/>
              <a:t>would likely experience the same  time delays waiting for pilot cars as they would with the </a:t>
            </a:r>
            <a:r>
              <a:rPr lang="en-US" baseline="0" dirty="0"/>
              <a:t>detour, ~ 20-25 minutes. 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1734C-DB1F-4EB8-84B8-B712EE674C3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232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Kiewit Presents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Construction starts at Horseshoe by Indian Village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Work off roadway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Minimal traffic delays while blasting occurs </a:t>
            </a:r>
          </a:p>
          <a:p>
            <a:r>
              <a:rPr lang="en-US" dirty="0">
                <a:solidFill>
                  <a:prstClr val="black"/>
                </a:solidFill>
              </a:rPr>
              <a:t>	(20-30 minutes)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Traffic flagging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Single lane closures for construction operations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1734C-DB1F-4EB8-84B8-B712EE674C3B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150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err="1"/>
              <a:t>Idylwilde</a:t>
            </a:r>
            <a:r>
              <a:rPr lang="en-US" sz="1400" dirty="0"/>
              <a:t> Cut</a:t>
            </a:r>
          </a:p>
          <a:p>
            <a:r>
              <a:rPr lang="en-US" dirty="0"/>
              <a:t>Kiewit – Include update</a:t>
            </a:r>
            <a:r>
              <a:rPr lang="en-US" baseline="0" dirty="0"/>
              <a:t> that contractor is meeting and working with those residents.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Blasting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Rock removal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Road realignment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1734C-DB1F-4EB8-84B8-B712EE674C3B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022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79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AA1B1-60FE-1446-AA48-78D6FBAF82C3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8350-CB31-624B-B37B-811AAACA2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34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AA1B1-60FE-1446-AA48-78D6FBAF82C3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8350-CB31-624B-B37B-811AAACA2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915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AA1B1-60FE-1446-AA48-78D6FBAF82C3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8350-CB31-624B-B37B-811AAACA2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61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AA1B1-60FE-1446-AA48-78D6FBAF82C3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8350-CB31-624B-B37B-811AAACA2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0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AA1B1-60FE-1446-AA48-78D6FBAF82C3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8350-CB31-624B-B37B-811AAACA2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437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AA1B1-60FE-1446-AA48-78D6FBAF82C3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8350-CB31-624B-B37B-811AAACA2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50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AA1B1-60FE-1446-AA48-78D6FBAF82C3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8350-CB31-624B-B37B-811AAACA2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72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AA1B1-60FE-1446-AA48-78D6FBAF82C3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8350-CB31-624B-B37B-811AAACA2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57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AA1B1-60FE-1446-AA48-78D6FBAF82C3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8350-CB31-624B-B37B-811AAACA2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87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AA1B1-60FE-1446-AA48-78D6FBAF82C3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8350-CB31-624B-B37B-811AAACA2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57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AA1B1-60FE-1446-AA48-78D6FBAF82C3}" type="datetimeFigureOut">
              <a:rPr lang="en-US" smtClean="0"/>
              <a:t>7/20/2016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08350-CB31-624B-B37B-811AAACA2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73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hyperlink" Target="mailto:infous34@Kiewit.com" TargetMode="External"/><Relationship Id="rId4" Type="http://schemas.openxmlformats.org/officeDocument/2006/relationships/hyperlink" Target="mailto:us34canyon@codot.gov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hyperlink" Target="mailto:infous34@Kiewit.com" TargetMode="External"/><Relationship Id="rId4" Type="http://schemas.openxmlformats.org/officeDocument/2006/relationships/hyperlink" Target="mailto:us34canyon@codot.gov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e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hyperlink" Target="mailto:infous34@Kiewit.com" TargetMode="External"/><Relationship Id="rId10" Type="http://schemas.microsoft.com/office/2007/relationships/hdphoto" Target="../media/hdphoto1.wdp"/><Relationship Id="rId4" Type="http://schemas.openxmlformats.org/officeDocument/2006/relationships/hyperlink" Target="mailto:us34canyon@codot.gov" TargetMode="External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.emf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us34canyon@codot.gov" TargetMode="External"/><Relationship Id="rId5" Type="http://schemas.openxmlformats.org/officeDocument/2006/relationships/hyperlink" Target="mailto:infous34@Kiewit.com" TargetMode="External"/><Relationship Id="rId4" Type="http://schemas.openxmlformats.org/officeDocument/2006/relationships/hyperlink" Target="http://www.us34canyon.codot.gov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hyperlink" Target="mailto:infous34@Kiewit.com" TargetMode="External"/><Relationship Id="rId4" Type="http://schemas.openxmlformats.org/officeDocument/2006/relationships/hyperlink" Target="mailto:us34canyon@codot.gov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hyperlink" Target="mailto:infous34@Kiewit.com" TargetMode="External"/><Relationship Id="rId4" Type="http://schemas.openxmlformats.org/officeDocument/2006/relationships/hyperlink" Target="mailto:us34canyon@codot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hyperlink" Target="mailto:infous34@Kiewit.com" TargetMode="External"/><Relationship Id="rId4" Type="http://schemas.openxmlformats.org/officeDocument/2006/relationships/hyperlink" Target="mailto:us34canyon@codot.gov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.emf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11" Type="http://schemas.microsoft.com/office/2007/relationships/diagramDrawing" Target="../diagrams/drawing1.xml"/><Relationship Id="rId5" Type="http://schemas.openxmlformats.org/officeDocument/2006/relationships/hyperlink" Target="mailto:infous34@Kiewit.com" TargetMode="External"/><Relationship Id="rId10" Type="http://schemas.openxmlformats.org/officeDocument/2006/relationships/diagramColors" Target="../diagrams/colors1.xml"/><Relationship Id="rId4" Type="http://schemas.openxmlformats.org/officeDocument/2006/relationships/hyperlink" Target="mailto:us34canyon@codot.gov" TargetMode="External"/><Relationship Id="rId9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hyperlink" Target="mailto:infous34@Kiewit.com" TargetMode="External"/><Relationship Id="rId4" Type="http://schemas.openxmlformats.org/officeDocument/2006/relationships/hyperlink" Target="mailto:us34canyon@codot.gov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hyperlink" Target="mailto:infous34@Kiewit.com" TargetMode="External"/><Relationship Id="rId4" Type="http://schemas.openxmlformats.org/officeDocument/2006/relationships/hyperlink" Target="mailto:us34canyon@codot.gov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hyperlink" Target="mailto:infous34@Kiewit.com" TargetMode="External"/><Relationship Id="rId4" Type="http://schemas.openxmlformats.org/officeDocument/2006/relationships/hyperlink" Target="mailto:us34canyon@codot.gov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hyperlink" Target="mailto:infous34@Kiewit.com" TargetMode="External"/><Relationship Id="rId4" Type="http://schemas.openxmlformats.org/officeDocument/2006/relationships/hyperlink" Target="mailto:us34canyon@codot.gov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hyperlink" Target="mailto:infous34@Kiewit.com" TargetMode="External"/><Relationship Id="rId4" Type="http://schemas.openxmlformats.org/officeDocument/2006/relationships/hyperlink" Target="mailto:us34canyon@codot.g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2195" y="1616077"/>
            <a:ext cx="7606900" cy="707886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sz="2200" dirty="0">
              <a:latin typeface="Trebuchet MS"/>
              <a:cs typeface="Trebuchet MS"/>
            </a:endParaRP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14425" y="6332638"/>
            <a:ext cx="7872413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  <a:hlinkClick r:id="rId4"/>
              </a:rPr>
              <a:t>u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hlinkClick r:id="rId4"/>
              </a:rPr>
              <a:t>s34canyon.codot.gov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		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970-667-1005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		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hlinkClick r:id="rId5"/>
              </a:rPr>
              <a:t>infous34@Kiewit.com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	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225" y="6257926"/>
            <a:ext cx="1439870" cy="45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8142" y="1185190"/>
            <a:ext cx="799869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Summer Schedule</a:t>
            </a:r>
          </a:p>
          <a:p>
            <a:r>
              <a:rPr lang="en-US" sz="48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Public Meeting</a:t>
            </a:r>
          </a:p>
          <a:p>
            <a:pPr algn="r"/>
            <a:endParaRPr lang="en-US" sz="2400" dirty="0" smtClean="0">
              <a:latin typeface="Trebuchet MS" panose="020B0603020202020204" pitchFamily="34" charset="0"/>
            </a:endParaRPr>
          </a:p>
          <a:p>
            <a:pPr algn="r"/>
            <a:r>
              <a:rPr lang="en-US" sz="2400" dirty="0" smtClean="0">
                <a:latin typeface="Trebuchet MS" panose="020B0603020202020204" pitchFamily="34" charset="0"/>
              </a:rPr>
              <a:t/>
            </a:r>
            <a:br>
              <a:rPr lang="en-US" sz="2400" dirty="0" smtClean="0">
                <a:latin typeface="Trebuchet MS" panose="020B0603020202020204" pitchFamily="34" charset="0"/>
              </a:rPr>
            </a:br>
            <a:r>
              <a:rPr lang="en-US" sz="2400" dirty="0" smtClean="0">
                <a:latin typeface="Trebuchet MS" panose="020B0603020202020204" pitchFamily="34" charset="0"/>
              </a:rPr>
              <a:t>July 20, 2016</a:t>
            </a:r>
          </a:p>
          <a:p>
            <a:pPr algn="r"/>
            <a:r>
              <a:rPr lang="en-US" sz="2400" dirty="0" smtClean="0">
                <a:latin typeface="Trebuchet MS" panose="020B0603020202020204" pitchFamily="34" charset="0"/>
              </a:rPr>
              <a:t>Ellis Ranch; Loveland, CO</a:t>
            </a:r>
          </a:p>
          <a:p>
            <a:pPr algn="r"/>
            <a:endParaRPr lang="en-US" sz="2400" dirty="0" smtClean="0">
              <a:latin typeface="Trebuchet MS" panose="020B0603020202020204" pitchFamily="34" charset="0"/>
            </a:endParaRPr>
          </a:p>
          <a:p>
            <a:pPr algn="r"/>
            <a:endParaRPr lang="en-US" sz="2400" dirty="0">
              <a:latin typeface="Trebuchet MS" panose="020B0603020202020204" pitchFamily="34" charset="0"/>
            </a:endParaRPr>
          </a:p>
          <a:p>
            <a:pPr algn="r"/>
            <a:r>
              <a:rPr lang="en-US" sz="2400" dirty="0" smtClean="0">
                <a:latin typeface="Trebuchet MS" panose="020B0603020202020204" pitchFamily="34" charset="0"/>
              </a:rPr>
              <a:t>Johnny Olson, Region 4 Transportation Director</a:t>
            </a:r>
            <a:br>
              <a:rPr lang="en-US" sz="2400" dirty="0" smtClean="0">
                <a:latin typeface="Trebuchet MS" panose="020B0603020202020204" pitchFamily="34" charset="0"/>
              </a:rPr>
            </a:br>
            <a:r>
              <a:rPr lang="en-US" sz="2400" dirty="0" smtClean="0">
                <a:latin typeface="Trebuchet MS" panose="020B0603020202020204" pitchFamily="34" charset="0"/>
              </a:rPr>
              <a:t>James Usher, US 34 Project Director </a:t>
            </a:r>
            <a:endParaRPr lang="en-US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89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6283" y="1151453"/>
            <a:ext cx="7606900" cy="58477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Trebuchet MS" panose="020B0603020202020204" pitchFamily="34" charset="0"/>
              </a:rPr>
              <a:t>Business Support Opportunity</a:t>
            </a:r>
            <a:endParaRPr lang="en-US" b="1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4425" y="6332638"/>
            <a:ext cx="7872413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>
                    <a:lumMod val="65000"/>
                  </a:prstClr>
                </a:solidFill>
                <a:hlinkClick r:id="rId4"/>
              </a:rPr>
              <a:t>u</a:t>
            </a:r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  <a:hlinkClick r:id="rId4"/>
              </a:rPr>
              <a:t>s34canyon.codot.gov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		</a:t>
            </a:r>
            <a:r>
              <a:rPr lang="en-US" sz="1400" b="1" dirty="0">
                <a:solidFill>
                  <a:prstClr val="white">
                    <a:lumMod val="50000"/>
                  </a:prstClr>
                </a:solidFill>
              </a:rPr>
              <a:t>970-667-1005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		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  <a:hlinkClick r:id="rId5"/>
              </a:rPr>
              <a:t>infous34@Kiewit.com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	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225" y="6257926"/>
            <a:ext cx="1439870" cy="4572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127" y="2715142"/>
            <a:ext cx="60579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456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32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3468" y="1138676"/>
            <a:ext cx="7910164" cy="58477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chemeClr val="tx2"/>
                </a:solidFill>
                <a:latin typeface="Trebuchet MS" panose="020B0603020202020204" pitchFamily="34" charset="0"/>
              </a:rPr>
              <a:t>Commuter Support </a:t>
            </a:r>
            <a:r>
              <a:rPr lang="en-US" sz="32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Opportunity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4425" y="6332638"/>
            <a:ext cx="7872413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>
                    <a:lumMod val="65000"/>
                  </a:prstClr>
                </a:solidFill>
                <a:hlinkClick r:id="rId4"/>
              </a:rPr>
              <a:t>u</a:t>
            </a:r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  <a:hlinkClick r:id="rId4"/>
              </a:rPr>
              <a:t>s34canyon.codot.gov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		</a:t>
            </a:r>
            <a:r>
              <a:rPr lang="en-US" sz="1400" b="1" dirty="0">
                <a:solidFill>
                  <a:prstClr val="white">
                    <a:lumMod val="50000"/>
                  </a:prstClr>
                </a:solidFill>
              </a:rPr>
              <a:t>970-667-1005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		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  <a:hlinkClick r:id="rId5"/>
              </a:rPr>
              <a:t>infous34@Kiewit.com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	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225" y="6257926"/>
            <a:ext cx="1439870" cy="4572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228" y="3073860"/>
            <a:ext cx="2852737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596" y="4766358"/>
            <a:ext cx="1341437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556" y="2413591"/>
            <a:ext cx="4197858" cy="3133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393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6724" y="1027400"/>
            <a:ext cx="7975869" cy="5170646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Trebuchet MS" panose="020B0603020202020204" pitchFamily="34" charset="0"/>
              </a:rPr>
              <a:t>Know Before You </a:t>
            </a:r>
            <a:r>
              <a:rPr lang="en-US" sz="32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Go</a:t>
            </a:r>
          </a:p>
          <a:p>
            <a:r>
              <a:rPr lang="en-US" sz="1600" b="1" dirty="0">
                <a:solidFill>
                  <a:schemeClr val="tx2"/>
                </a:solidFill>
                <a:latin typeface="Trebuchet MS" panose="020B0603020202020204" pitchFamily="34" charset="0"/>
              </a:rPr>
              <a:t/>
            </a:r>
            <a:br>
              <a:rPr lang="en-US" sz="1600" b="1" dirty="0">
                <a:solidFill>
                  <a:schemeClr val="tx2"/>
                </a:solidFill>
                <a:latin typeface="Trebuchet MS" panose="020B0603020202020204" pitchFamily="34" charset="0"/>
              </a:rPr>
            </a:br>
            <a:r>
              <a:rPr lang="en-US" sz="2800" dirty="0" smtClean="0">
                <a:latin typeface="Trebuchet MS" panose="020B0603020202020204" pitchFamily="34" charset="0"/>
              </a:rPr>
              <a:t>Visit </a:t>
            </a:r>
            <a:r>
              <a:rPr lang="en-US" sz="2800" dirty="0">
                <a:latin typeface="Trebuchet MS" panose="020B0603020202020204" pitchFamily="34" charset="0"/>
              </a:rPr>
              <a:t>our website </a:t>
            </a:r>
            <a:r>
              <a:rPr lang="en-US" sz="2800" dirty="0">
                <a:latin typeface="Trebuchet MS" panose="020B0603020202020204" pitchFamily="34" charset="0"/>
                <a:hlinkClick r:id="rId4"/>
              </a:rPr>
              <a:t>us34canyon.codot.gov</a:t>
            </a:r>
            <a:r>
              <a:rPr lang="en-US" sz="2800" dirty="0">
                <a:latin typeface="Trebuchet MS" panose="020B0603020202020204" pitchFamily="34" charset="0"/>
              </a:rPr>
              <a:t>                    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rebuchet MS" panose="020B0603020202020204" pitchFamily="34" charset="0"/>
              </a:rPr>
              <a:t>Lane restrictions and </a:t>
            </a:r>
            <a:r>
              <a:rPr lang="en-US" sz="2200" dirty="0">
                <a:latin typeface="Trebuchet MS" panose="020B0603020202020204" pitchFamily="34" charset="0"/>
              </a:rPr>
              <a:t>blasting times for next day</a:t>
            </a:r>
            <a:r>
              <a:rPr lang="en-US" sz="1600" dirty="0">
                <a:latin typeface="Trebuchet MS" panose="020B0603020202020204" pitchFamily="34" charset="0"/>
              </a:rPr>
              <a:t/>
            </a:r>
            <a:br>
              <a:rPr lang="en-US" sz="1600" dirty="0">
                <a:latin typeface="Trebuchet MS" panose="020B0603020202020204" pitchFamily="34" charset="0"/>
              </a:rPr>
            </a:br>
            <a:r>
              <a:rPr lang="en-US" sz="2200" dirty="0" smtClean="0">
                <a:latin typeface="Trebuchet MS" panose="020B0603020202020204" pitchFamily="34" charset="0"/>
              </a:rPr>
              <a:t>posted by 4 p.m. </a:t>
            </a:r>
          </a:p>
          <a:p>
            <a:endParaRPr lang="en-US" sz="2200" dirty="0" smtClean="0">
              <a:latin typeface="Trebuchet MS" panose="020B0603020202020204" pitchFamily="34" charset="0"/>
            </a:endParaRPr>
          </a:p>
          <a:p>
            <a:r>
              <a:rPr lang="en-US" sz="2800" dirty="0" smtClean="0">
                <a:latin typeface="Trebuchet MS" panose="020B0603020202020204" pitchFamily="34" charset="0"/>
              </a:rPr>
              <a:t>Emails</a:t>
            </a:r>
            <a:endParaRPr lang="en-US" sz="2800" dirty="0">
              <a:latin typeface="Trebuchet MS" panose="020B06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Trebuchet MS" panose="020B0603020202020204" pitchFamily="34" charset="0"/>
              </a:rPr>
              <a:t>Sign up for </a:t>
            </a:r>
            <a:r>
              <a:rPr lang="en-US" sz="2200" dirty="0" smtClean="0">
                <a:latin typeface="Trebuchet MS" panose="020B0603020202020204" pitchFamily="34" charset="0"/>
              </a:rPr>
              <a:t>alerts of blasting activities by</a:t>
            </a:r>
            <a:br>
              <a:rPr lang="en-US" sz="2200" dirty="0" smtClean="0">
                <a:latin typeface="Trebuchet MS" panose="020B0603020202020204" pitchFamily="34" charset="0"/>
              </a:rPr>
            </a:br>
            <a:r>
              <a:rPr lang="en-US" sz="2200" dirty="0" smtClean="0">
                <a:latin typeface="Trebuchet MS" panose="020B0603020202020204" pitchFamily="34" charset="0"/>
              </a:rPr>
              <a:t>visiting the website and clicking on this icon:</a:t>
            </a:r>
            <a:endParaRPr lang="en-US" sz="2200" dirty="0">
              <a:latin typeface="Trebuchet MS" panose="020B06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Trebuchet MS" panose="020B0603020202020204" pitchFamily="34" charset="0"/>
                <a:hlinkClick r:id="rId5"/>
              </a:rPr>
              <a:t>infous34@Kiewit.com</a:t>
            </a:r>
            <a:r>
              <a:rPr lang="en-US" sz="2200" dirty="0">
                <a:latin typeface="Trebuchet MS" panose="020B0603020202020204" pitchFamily="34" charset="0"/>
              </a:rPr>
              <a:t> for general </a:t>
            </a:r>
            <a:r>
              <a:rPr lang="en-US" sz="2200" dirty="0" smtClean="0">
                <a:latin typeface="Trebuchet MS" panose="020B0603020202020204" pitchFamily="34" charset="0"/>
              </a:rPr>
              <a:t>questions</a:t>
            </a:r>
          </a:p>
          <a:p>
            <a:r>
              <a:rPr lang="en-US" sz="2200" dirty="0" smtClean="0">
                <a:latin typeface="Trebuchet MS" panose="020B0603020202020204" pitchFamily="34" charset="0"/>
              </a:rPr>
              <a:t> </a:t>
            </a:r>
            <a:endParaRPr lang="en-US" dirty="0">
              <a:solidFill>
                <a:prstClr val="white">
                  <a:lumMod val="65000"/>
                </a:prstClr>
              </a:solidFill>
              <a:latin typeface="Trebuchet MS" panose="020B0603020202020204" pitchFamily="34" charset="0"/>
            </a:endParaRPr>
          </a:p>
          <a:p>
            <a:r>
              <a:rPr lang="en-US" sz="2800" dirty="0" smtClean="0">
                <a:latin typeface="Trebuchet MS" panose="020B0603020202020204" pitchFamily="34" charset="0"/>
              </a:rPr>
              <a:t>Information Hotline</a:t>
            </a:r>
            <a:endParaRPr lang="en-US" sz="2800" dirty="0">
              <a:latin typeface="Trebuchet MS" panose="020B06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Trebuchet MS" panose="020B0603020202020204" pitchFamily="34" charset="0"/>
              </a:rPr>
              <a:t>(970) 667-1005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rebuchet MS" panose="020B0603020202020204" pitchFamily="34" charset="0"/>
              </a:rPr>
              <a:t>Voicemail </a:t>
            </a:r>
            <a:r>
              <a:rPr lang="en-US" sz="2200" dirty="0">
                <a:latin typeface="Trebuchet MS" panose="020B0603020202020204" pitchFamily="34" charset="0"/>
              </a:rPr>
              <a:t>for </a:t>
            </a:r>
            <a:r>
              <a:rPr lang="en-US" sz="2200" dirty="0" smtClean="0">
                <a:latin typeface="Trebuchet MS" panose="020B0603020202020204" pitchFamily="34" charset="0"/>
              </a:rPr>
              <a:t>questions</a:t>
            </a:r>
            <a:endParaRPr lang="en-US" sz="220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4425" y="6332638"/>
            <a:ext cx="7872413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>
                    <a:lumMod val="65000"/>
                  </a:prstClr>
                </a:solidFill>
                <a:hlinkClick r:id="rId6"/>
              </a:rPr>
              <a:t>u</a:t>
            </a:r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  <a:hlinkClick r:id="rId6"/>
              </a:rPr>
              <a:t>s34canyon.codot.gov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		</a:t>
            </a:r>
            <a:r>
              <a:rPr lang="en-US" sz="1400" b="1" dirty="0">
                <a:solidFill>
                  <a:prstClr val="white">
                    <a:lumMod val="50000"/>
                  </a:prstClr>
                </a:solidFill>
              </a:rPr>
              <a:t>970-667-1005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		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  <a:hlinkClick r:id="rId5"/>
              </a:rPr>
              <a:t>infous34@Kiewit.com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	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225" y="6257926"/>
            <a:ext cx="143987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7" r="5246"/>
          <a:stretch/>
        </p:blipFill>
        <p:spPr>
          <a:xfrm>
            <a:off x="7551778" y="3429000"/>
            <a:ext cx="1390815" cy="92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1976" y="1132528"/>
            <a:ext cx="7606900" cy="368100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Upcoming Fall 2016 Meetings </a:t>
            </a:r>
          </a:p>
          <a:p>
            <a:endParaRPr lang="en-US" sz="2800" dirty="0">
              <a:latin typeface="Trebuchet MS" panose="020B0603020202020204" pitchFamily="34" charset="0"/>
            </a:endParaRP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rebuchet MS" panose="020B0603020202020204" pitchFamily="34" charset="0"/>
              </a:rPr>
              <a:t>CP1 </a:t>
            </a:r>
            <a:r>
              <a:rPr lang="en-US" sz="2800" dirty="0" smtClean="0">
                <a:latin typeface="Trebuchet MS" panose="020B0603020202020204" pitchFamily="34" charset="0"/>
              </a:rPr>
              <a:t>meetings </a:t>
            </a:r>
            <a:r>
              <a:rPr lang="en-US" sz="2800" dirty="0" smtClean="0">
                <a:latin typeface="Trebuchet MS" panose="020B0603020202020204" pitchFamily="34" charset="0"/>
              </a:rPr>
              <a:t>in </a:t>
            </a:r>
            <a:r>
              <a:rPr lang="en-US" sz="2800" dirty="0" smtClean="0">
                <a:latin typeface="Trebuchet MS" panose="020B0603020202020204" pitchFamily="34" charset="0"/>
              </a:rPr>
              <a:t>September </a:t>
            </a:r>
            <a:endParaRPr lang="en-US" sz="2800" dirty="0" smtClean="0">
              <a:latin typeface="Trebuchet MS" panose="020B0603020202020204" pitchFamily="34" charset="0"/>
            </a:endParaRP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rebuchet MS" panose="020B0603020202020204" pitchFamily="34" charset="0"/>
              </a:rPr>
              <a:t>Drake neighborhood meetings </a:t>
            </a: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Trebuchet MS" panose="020B0603020202020204" pitchFamily="34" charset="0"/>
              </a:rPr>
              <a:t>Meeting with businesses west of Drake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Trebuchet MS" panose="020B0603020202020204" pitchFamily="34" charset="0"/>
            </a:endParaRPr>
          </a:p>
          <a:p>
            <a:r>
              <a:rPr lang="en-US" dirty="0">
                <a:solidFill>
                  <a:prstClr val="black"/>
                </a:solidFill>
                <a:latin typeface="Trebuchet MS" panose="020B0603020202020204" pitchFamily="34" charset="0"/>
              </a:rPr>
              <a:t>	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14425" y="6332638"/>
            <a:ext cx="7872413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>
                    <a:lumMod val="65000"/>
                  </a:prstClr>
                </a:solidFill>
                <a:hlinkClick r:id="rId4"/>
              </a:rPr>
              <a:t>u</a:t>
            </a:r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  <a:hlinkClick r:id="rId4"/>
              </a:rPr>
              <a:t>s34canyon.codot.gov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		</a:t>
            </a:r>
            <a:r>
              <a:rPr lang="en-US" sz="1400" b="1" dirty="0">
                <a:solidFill>
                  <a:prstClr val="white">
                    <a:lumMod val="50000"/>
                  </a:prstClr>
                </a:solidFill>
              </a:rPr>
              <a:t>970-667-1005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		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  <a:hlinkClick r:id="rId5"/>
              </a:rPr>
              <a:t>infous34@Kiewit.com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	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225" y="6257926"/>
            <a:ext cx="1439870" cy="457200"/>
          </a:xfrm>
          <a:prstGeom prst="rect">
            <a:avLst/>
          </a:prstGeom>
        </p:spPr>
      </p:pic>
      <p:pic>
        <p:nvPicPr>
          <p:cNvPr id="8194" name="Picture 2" descr="C:\Users\PerezCR\AppData\Local\Microsoft\Windows\Temporary Internet Files\Content.IE5\N9S0431V\icon_43498-300x300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964" y="3960261"/>
            <a:ext cx="2004724" cy="200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66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2195" y="1096260"/>
            <a:ext cx="7606900" cy="3693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4425" y="6332638"/>
            <a:ext cx="7872413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>
                    <a:lumMod val="65000"/>
                  </a:prstClr>
                </a:solidFill>
                <a:hlinkClick r:id="rId4"/>
              </a:rPr>
              <a:t>u</a:t>
            </a:r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  <a:hlinkClick r:id="rId4"/>
              </a:rPr>
              <a:t>s34canyon.codot.gov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		</a:t>
            </a:r>
            <a:r>
              <a:rPr lang="en-US" sz="1400" b="1" dirty="0">
                <a:solidFill>
                  <a:prstClr val="white">
                    <a:lumMod val="50000"/>
                  </a:prstClr>
                </a:solidFill>
              </a:rPr>
              <a:t>970-667-1005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		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  <a:hlinkClick r:id="rId5"/>
              </a:rPr>
              <a:t>infous34@Kiewit.com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	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225" y="6257926"/>
            <a:ext cx="1439870" cy="45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0155" y="2676109"/>
            <a:ext cx="8273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Trebuchet MS" panose="020B0603020202020204" pitchFamily="34" charset="0"/>
              </a:rPr>
              <a:t>QUESTIONS? </a:t>
            </a:r>
            <a:endParaRPr lang="en-US" sz="4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43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1473" y="1096260"/>
            <a:ext cx="7606900" cy="4154984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Purpose of this meeting </a:t>
            </a:r>
            <a:endParaRPr lang="en-US" sz="3200" b="1" dirty="0">
              <a:solidFill>
                <a:schemeClr val="tx2"/>
              </a:solidFill>
              <a:latin typeface="Trebuchet MS" panose="020B0603020202020204" pitchFamily="34" charset="0"/>
            </a:endParaRPr>
          </a:p>
          <a:p>
            <a:endParaRPr lang="en-US" sz="2800" dirty="0">
              <a:latin typeface="Trebuchet MS" panose="020B0603020202020204" pitchFamily="34" charset="0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800" dirty="0" smtClean="0">
                <a:latin typeface="Trebuchet MS" panose="020B0603020202020204" pitchFamily="34" charset="0"/>
              </a:rPr>
              <a:t>Construction will begin soon 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800" dirty="0" smtClean="0">
                <a:latin typeface="Trebuchet MS" panose="020B0603020202020204" pitchFamily="34" charset="0"/>
              </a:rPr>
              <a:t>We said we would be back 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800" dirty="0" smtClean="0">
                <a:latin typeface="Trebuchet MS" panose="020B0603020202020204" pitchFamily="34" charset="0"/>
              </a:rPr>
              <a:t>Share decisions on traffic plan</a:t>
            </a:r>
          </a:p>
          <a:p>
            <a:pPr marL="514350" indent="-514350">
              <a:lnSpc>
                <a:spcPct val="150000"/>
              </a:lnSpc>
              <a:buAutoNum type="arabicPeriod" startAt="4"/>
            </a:pPr>
            <a:r>
              <a:rPr lang="en-US" sz="2800" dirty="0" smtClean="0">
                <a:latin typeface="Trebuchet MS" panose="020B0603020202020204" pitchFamily="34" charset="0"/>
              </a:rPr>
              <a:t>Keep communication lines open</a:t>
            </a:r>
          </a:p>
          <a:p>
            <a:r>
              <a:rPr lang="en-US" dirty="0">
                <a:solidFill>
                  <a:prstClr val="black"/>
                </a:solidFill>
                <a:latin typeface="Trebuchet MS" panose="020B0603020202020204" pitchFamily="34" charset="0"/>
              </a:rPr>
              <a:t>	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14425" y="6332638"/>
            <a:ext cx="7872413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>
                    <a:lumMod val="65000"/>
                  </a:prstClr>
                </a:solidFill>
                <a:hlinkClick r:id="rId4"/>
              </a:rPr>
              <a:t>u</a:t>
            </a:r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  <a:hlinkClick r:id="rId4"/>
              </a:rPr>
              <a:t>s34canyon.codot.gov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		</a:t>
            </a:r>
            <a:r>
              <a:rPr lang="en-US" sz="1400" b="1" dirty="0">
                <a:solidFill>
                  <a:prstClr val="white">
                    <a:lumMod val="50000"/>
                  </a:prstClr>
                </a:solidFill>
              </a:rPr>
              <a:t>970-667-1005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		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  <a:hlinkClick r:id="rId5"/>
              </a:rPr>
              <a:t>infous34@Kiewit.com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	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225" y="6257926"/>
            <a:ext cx="1439870" cy="457200"/>
          </a:xfrm>
          <a:prstGeom prst="rect">
            <a:avLst/>
          </a:prstGeom>
        </p:spPr>
      </p:pic>
      <p:pic>
        <p:nvPicPr>
          <p:cNvPr id="9218" name="Picture 2" descr="C:\Users\PerezCR\AppData\Local\Microsoft\Windows\Temporary Internet Files\Content.IE5\3EXB1TRX\Public-Speaking[1]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174" y="4460245"/>
            <a:ext cx="1353058" cy="134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88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3972" y="1119358"/>
            <a:ext cx="7402887" cy="58477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Trebuchet MS"/>
                <a:cs typeface="Trebuchet MS"/>
              </a:rPr>
              <a:t>Project Purpose - Permanent </a:t>
            </a:r>
            <a:r>
              <a:rPr lang="en-US" sz="3200" b="1" dirty="0" smtClean="0">
                <a:solidFill>
                  <a:schemeClr val="tx2"/>
                </a:solidFill>
                <a:latin typeface="Trebuchet MS"/>
                <a:cs typeface="Trebuchet MS"/>
              </a:rPr>
              <a:t>Repairs</a:t>
            </a:r>
            <a:r>
              <a:rPr lang="en-US" sz="2800" dirty="0" smtClean="0">
                <a:solidFill>
                  <a:prstClr val="black"/>
                </a:solidFill>
                <a:latin typeface="Trebuchet MS"/>
                <a:cs typeface="Trebuchet MS"/>
              </a:rPr>
              <a:t>  </a:t>
            </a:r>
            <a:endParaRPr lang="en-US" sz="2800" dirty="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4425" y="6332638"/>
            <a:ext cx="7872413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>
                    <a:lumMod val="65000"/>
                  </a:prstClr>
                </a:solidFill>
                <a:hlinkClick r:id="rId4"/>
              </a:rPr>
              <a:t>u</a:t>
            </a:r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  <a:hlinkClick r:id="rId4"/>
              </a:rPr>
              <a:t>s34canyon.codot.gov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		</a:t>
            </a:r>
            <a:r>
              <a:rPr lang="en-US" sz="1400" b="1" dirty="0">
                <a:solidFill>
                  <a:prstClr val="white">
                    <a:lumMod val="50000"/>
                  </a:prstClr>
                </a:solidFill>
              </a:rPr>
              <a:t>970-667-1005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		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  <a:hlinkClick r:id="rId5"/>
              </a:rPr>
              <a:t>infous34@Kiewit.com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	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225" y="6257926"/>
            <a:ext cx="1439870" cy="457200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676093074"/>
              </p:ext>
            </p:extLst>
          </p:nvPr>
        </p:nvGraphicFramePr>
        <p:xfrm>
          <a:off x="1857787" y="198179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22013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4425" y="6332638"/>
            <a:ext cx="7872413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>
                    <a:lumMod val="65000"/>
                  </a:prstClr>
                </a:solidFill>
                <a:hlinkClick r:id="rId4"/>
              </a:rPr>
              <a:t>u</a:t>
            </a:r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  <a:hlinkClick r:id="rId4"/>
              </a:rPr>
              <a:t>s34canyon.codot.gov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		</a:t>
            </a:r>
            <a:r>
              <a:rPr lang="en-US" sz="1400" b="1" dirty="0">
                <a:solidFill>
                  <a:prstClr val="white">
                    <a:lumMod val="50000"/>
                  </a:prstClr>
                </a:solidFill>
              </a:rPr>
              <a:t>970-667-1005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		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  <a:hlinkClick r:id="rId5"/>
              </a:rPr>
              <a:t>infous34@Kiewit.com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	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225" y="6257926"/>
            <a:ext cx="143987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4308" r="2796"/>
          <a:stretch/>
        </p:blipFill>
        <p:spPr>
          <a:xfrm>
            <a:off x="923616" y="942535"/>
            <a:ext cx="8220384" cy="497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8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2195" y="1616077"/>
            <a:ext cx="7606900" cy="707886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sz="22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4425" y="6332638"/>
            <a:ext cx="7872413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>
                    <a:lumMod val="65000"/>
                  </a:prstClr>
                </a:solidFill>
                <a:hlinkClick r:id="rId4"/>
              </a:rPr>
              <a:t>u</a:t>
            </a:r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  <a:hlinkClick r:id="rId4"/>
              </a:rPr>
              <a:t>s34canyon.codot.gov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		</a:t>
            </a:r>
            <a:r>
              <a:rPr lang="en-US" sz="1400" b="1" dirty="0">
                <a:solidFill>
                  <a:prstClr val="white">
                    <a:lumMod val="50000"/>
                  </a:prstClr>
                </a:solidFill>
              </a:rPr>
              <a:t>970-667-1005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		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  <a:hlinkClick r:id="rId5"/>
              </a:rPr>
              <a:t>infous34@Kiewit.com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	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225" y="6257926"/>
            <a:ext cx="1439870" cy="45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46" y="1394857"/>
            <a:ext cx="8229600" cy="374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9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2195" y="1616077"/>
            <a:ext cx="7606900" cy="1261884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sz="22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4425" y="6332638"/>
            <a:ext cx="7872413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>
                    <a:lumMod val="65000"/>
                  </a:prstClr>
                </a:solidFill>
                <a:hlinkClick r:id="rId4"/>
              </a:rPr>
              <a:t>u</a:t>
            </a:r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  <a:hlinkClick r:id="rId4"/>
              </a:rPr>
              <a:t>s34canyon.codot.gov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		</a:t>
            </a:r>
            <a:r>
              <a:rPr lang="en-US" sz="1400" b="1" dirty="0">
                <a:solidFill>
                  <a:prstClr val="white">
                    <a:lumMod val="50000"/>
                  </a:prstClr>
                </a:solidFill>
              </a:rPr>
              <a:t>970-667-1005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		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  <a:hlinkClick r:id="rId5"/>
              </a:rPr>
              <a:t>infous34@Kiewit.com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	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225" y="6257926"/>
            <a:ext cx="143987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r="1737"/>
          <a:stretch/>
        </p:blipFill>
        <p:spPr>
          <a:xfrm>
            <a:off x="860448" y="1185716"/>
            <a:ext cx="8283552" cy="485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3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32195" y="1616077"/>
            <a:ext cx="7606900" cy="1261884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sz="2200" dirty="0">
              <a:solidFill>
                <a:prstClr val="black"/>
              </a:solidFill>
              <a:latin typeface="Trebuchet MS"/>
              <a:cs typeface="Trebuchet MS"/>
            </a:endParaRPr>
          </a:p>
          <a:p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" name="Impact of US 34 October Closur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2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8683" y="1176927"/>
            <a:ext cx="3160705" cy="289310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Trebuchet MS" panose="020B0603020202020204" pitchFamily="34" charset="0"/>
              </a:rPr>
              <a:t>Construction Activities </a:t>
            </a:r>
          </a:p>
          <a:p>
            <a:endParaRPr lang="en-US" sz="2400" dirty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r>
              <a:rPr lang="en-US" sz="2000" dirty="0">
                <a:solidFill>
                  <a:srgbClr val="0070C0"/>
                </a:solidFill>
                <a:latin typeface="Trebuchet MS" panose="020B0603020202020204" pitchFamily="34" charset="0"/>
              </a:rPr>
              <a:t>July – August</a:t>
            </a:r>
          </a:p>
          <a:p>
            <a:pPr lvl="1" indent="-220663"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Office and yard set up near County Rd 29</a:t>
            </a:r>
          </a:p>
          <a:p>
            <a:pPr lvl="1" indent="-220663"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Barrier set up</a:t>
            </a:r>
          </a:p>
          <a:p>
            <a:pPr marL="300038" lvl="1"/>
            <a:endParaRPr lang="en-US" sz="140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49758" y="6324191"/>
            <a:ext cx="5987432" cy="523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>
                    <a:lumMod val="65000"/>
                  </a:prstClr>
                </a:solidFill>
                <a:hlinkClick r:id="rId4"/>
              </a:rPr>
              <a:t>u</a:t>
            </a:r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  <a:hlinkClick r:id="rId4"/>
              </a:rPr>
              <a:t>s34canyon.codot.gov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		</a:t>
            </a:r>
            <a:r>
              <a:rPr lang="en-US" sz="1400" b="1" dirty="0">
                <a:solidFill>
                  <a:prstClr val="white">
                    <a:lumMod val="50000"/>
                  </a:prstClr>
                </a:solidFill>
              </a:rPr>
              <a:t>970-667-1005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		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  <a:hlinkClick r:id="rId5"/>
              </a:rPr>
              <a:t>infous34@Kiewit.com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	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411" y="848667"/>
            <a:ext cx="4571590" cy="3418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26046" y="4032245"/>
            <a:ext cx="8217955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defRPr>
                <a:latin typeface="Trebuchet MS" panose="020B0603020202020204" pitchFamily="34" charset="0"/>
              </a:defRPr>
            </a:lvl1pPr>
          </a:lstStyle>
          <a:p>
            <a:r>
              <a:rPr lang="en-US" sz="2000" dirty="0">
                <a:solidFill>
                  <a:srgbClr val="0070C0"/>
                </a:solidFill>
              </a:rPr>
              <a:t>August – October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Rock blasting and rock removal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Minimal traffic delays while blasting </a:t>
            </a:r>
            <a:r>
              <a:rPr lang="en-US" sz="2000" dirty="0" smtClean="0">
                <a:latin typeface="Trebuchet MS" panose="020B0603020202020204" pitchFamily="34" charset="0"/>
              </a:rPr>
              <a:t>occurs </a:t>
            </a:r>
            <a:r>
              <a:rPr lang="en-US" sz="2000" dirty="0">
                <a:latin typeface="Trebuchet MS" panose="020B0603020202020204" pitchFamily="34" charset="0"/>
              </a:rPr>
              <a:t>(20 - 30 minutes)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Traffic flagging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Single lane closures for construction activities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Trebuchet MS" panose="020B0603020202020204" pitchFamily="34" charset="0"/>
              </a:rPr>
              <a:t>Traffic will be stopped at localized construction activities</a:t>
            </a:r>
          </a:p>
          <a:p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426029" y="4220572"/>
            <a:ext cx="1717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Horseshoe Bend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425" y="848667"/>
            <a:ext cx="4693179" cy="343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5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5753" y="1159309"/>
            <a:ext cx="7036578" cy="4770537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Trebuchet MS" panose="020B0603020202020204" pitchFamily="34" charset="0"/>
              </a:rPr>
              <a:t>Construction Activities </a:t>
            </a:r>
          </a:p>
          <a:p>
            <a:endParaRPr lang="en-US" sz="2400" dirty="0" smtClean="0">
              <a:solidFill>
                <a:srgbClr val="0070C0"/>
              </a:solidFill>
            </a:endParaRPr>
          </a:p>
          <a:p>
            <a:r>
              <a:rPr lang="en-US" sz="24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October </a:t>
            </a:r>
            <a:r>
              <a:rPr lang="en-US" sz="2400" dirty="0">
                <a:solidFill>
                  <a:srgbClr val="0070C0"/>
                </a:solidFill>
                <a:latin typeface="Trebuchet MS" panose="020B0603020202020204" pitchFamily="34" charset="0"/>
              </a:rPr>
              <a:t>- June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Blasting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Road construction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Bridge construction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Start construction on other </a:t>
            </a:r>
            <a:r>
              <a:rPr lang="en-US" sz="2000" dirty="0" smtClean="0">
                <a:latin typeface="Trebuchet MS" panose="020B0603020202020204" pitchFamily="34" charset="0"/>
              </a:rPr>
              <a:t>packages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rebuchet MS" panose="020B0603020202020204" pitchFamily="34" charset="0"/>
              </a:rPr>
              <a:t>Open to through traffic from</a:t>
            </a:r>
            <a:br>
              <a:rPr lang="en-US" sz="2000" dirty="0" smtClean="0">
                <a:latin typeface="Trebuchet MS" panose="020B0603020202020204" pitchFamily="34" charset="0"/>
              </a:rPr>
            </a:br>
            <a:r>
              <a:rPr lang="en-US" sz="20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6 - 8:30 a.m. </a:t>
            </a:r>
            <a:r>
              <a:rPr lang="en-US" sz="2000" dirty="0" smtClean="0">
                <a:latin typeface="Trebuchet MS" panose="020B0603020202020204" pitchFamily="34" charset="0"/>
              </a:rPr>
              <a:t>and </a:t>
            </a:r>
            <a:r>
              <a:rPr lang="en-US" sz="20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4 – 7 p.m. </a:t>
            </a:r>
            <a:r>
              <a:rPr lang="en-US" sz="2000" dirty="0" smtClean="0">
                <a:latin typeface="Trebuchet MS" panose="020B0603020202020204" pitchFamily="34" charset="0"/>
              </a:rPr>
              <a:t>for</a:t>
            </a:r>
            <a:br>
              <a:rPr lang="en-US" sz="2000" dirty="0" smtClean="0">
                <a:latin typeface="Trebuchet MS" panose="020B0603020202020204" pitchFamily="34" charset="0"/>
              </a:rPr>
            </a:br>
            <a:r>
              <a:rPr lang="en-US" sz="2000" dirty="0" smtClean="0">
                <a:latin typeface="Trebuchet MS" panose="020B0603020202020204" pitchFamily="34" charset="0"/>
              </a:rPr>
              <a:t>permitted local residents only</a:t>
            </a:r>
            <a:br>
              <a:rPr lang="en-US" sz="2000" dirty="0" smtClean="0">
                <a:latin typeface="Trebuchet MS" panose="020B0603020202020204" pitchFamily="34" charset="0"/>
              </a:rPr>
            </a:br>
            <a:r>
              <a:rPr lang="en-US" sz="2000" dirty="0" smtClean="0">
                <a:latin typeface="Trebuchet MS" panose="020B0603020202020204" pitchFamily="34" charset="0"/>
              </a:rPr>
              <a:t>(to be discussed in detail in September)</a:t>
            </a:r>
          </a:p>
          <a:p>
            <a:pPr marL="342900" lvl="1"/>
            <a:endParaRPr lang="en-US" sz="2000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marL="342900" lvl="1"/>
            <a:r>
              <a:rPr lang="en-US" sz="2400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June – 2019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rebuchet MS" panose="020B0603020202020204" pitchFamily="34" charset="0"/>
              </a:rPr>
              <a:t>Construction packages 2-5 (Estes to Loveland)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1144623" y="6380444"/>
            <a:ext cx="5904310" cy="4693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>
                    <a:lumMod val="65000"/>
                  </a:prstClr>
                </a:solidFill>
                <a:hlinkClick r:id="rId4"/>
              </a:rPr>
              <a:t>u</a:t>
            </a:r>
            <a:r>
              <a:rPr lang="en-US" sz="1400" dirty="0" smtClean="0">
                <a:solidFill>
                  <a:prstClr val="white">
                    <a:lumMod val="65000"/>
                  </a:prstClr>
                </a:solidFill>
                <a:hlinkClick r:id="rId4"/>
              </a:rPr>
              <a:t>s34canyon.codot.gov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		</a:t>
            </a:r>
            <a:r>
              <a:rPr lang="en-US" sz="1400" b="1" dirty="0">
                <a:solidFill>
                  <a:prstClr val="white">
                    <a:lumMod val="50000"/>
                  </a:prstClr>
                </a:solidFill>
              </a:rPr>
              <a:t>970-667-1005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</a:rPr>
              <a:t>		</a:t>
            </a:r>
            <a:r>
              <a:rPr lang="en-US" sz="1400" dirty="0">
                <a:solidFill>
                  <a:prstClr val="white">
                    <a:lumMod val="65000"/>
                  </a:prstClr>
                </a:solidFill>
                <a:hlinkClick r:id="rId5"/>
              </a:rPr>
              <a:t>infous34@Kiewit.com</a:t>
            </a:r>
            <a:r>
              <a:rPr lang="en-US" sz="1050" dirty="0">
                <a:solidFill>
                  <a:prstClr val="white">
                    <a:lumMod val="65000"/>
                  </a:prstClr>
                </a:solidFill>
              </a:rPr>
              <a:t>	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3" r="17247"/>
          <a:stretch/>
        </p:blipFill>
        <p:spPr bwMode="auto">
          <a:xfrm>
            <a:off x="6386052" y="854525"/>
            <a:ext cx="2757948" cy="292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626</Words>
  <Application>Microsoft Office PowerPoint</Application>
  <PresentationFormat>On-screen Show (4:3)</PresentationFormat>
  <Paragraphs>161</Paragraphs>
  <Slides>14</Slides>
  <Notes>14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CIGbigmac</dc:creator>
  <cp:lastModifiedBy>Perez, Carla R.</cp:lastModifiedBy>
  <cp:revision>63</cp:revision>
  <cp:lastPrinted>2016-07-14T18:57:33Z</cp:lastPrinted>
  <dcterms:created xsi:type="dcterms:W3CDTF">2016-03-29T21:23:52Z</dcterms:created>
  <dcterms:modified xsi:type="dcterms:W3CDTF">2016-07-20T17:54:00Z</dcterms:modified>
</cp:coreProperties>
</file>